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05613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 showGuides="1">
      <p:cViewPr varScale="1">
        <p:scale>
          <a:sx n="156" d="100"/>
          <a:sy n="156" d="100"/>
        </p:scale>
        <p:origin x="1840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50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849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630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395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156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649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3909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6925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7915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6713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9625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95615-5CDD-427E-BC3B-B3E2E6E7C7EC}" type="datetimeFigureOut">
              <a:rPr lang="ko-KR" altLang="en-US" smtClean="0"/>
              <a:t>2026-04-23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C093C-4AED-482B-80AF-4FEC2BAD48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747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7E25932-E2A4-427C-9744-6A696EA1DF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2"/>
            <a:ext cx="511493" cy="1594485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373836EE-73BB-4F91-9807-F1FB17047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769" y="278650"/>
            <a:ext cx="6568256" cy="41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9" tIns="45715" rIns="91429" bIns="45715">
            <a:spAutoFit/>
          </a:bodyPr>
          <a:lstStyle/>
          <a:p>
            <a:pPr eaLnBrk="0" fontAlgn="ctr" latinLnBrk="0" hangingPunct="0">
              <a:lnSpc>
                <a:spcPct val="105000"/>
              </a:lnSpc>
              <a:spcBef>
                <a:spcPct val="30000"/>
              </a:spcBef>
              <a:spcAft>
                <a:spcPct val="0"/>
              </a:spcAft>
            </a:pPr>
            <a:r>
              <a:rPr lang="en-US" altLang="ko-KR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2026 IPARK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기술제안 </a:t>
            </a:r>
            <a:r>
              <a:rPr lang="ko-KR" altLang="en-US" sz="20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공모제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제안서 </a:t>
            </a:r>
            <a:r>
              <a:rPr lang="en-US" altLang="ko-KR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0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갑지</a:t>
            </a:r>
            <a:r>
              <a:rPr lang="en-US" altLang="ko-KR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2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32E6C3FD-7E5A-4574-BD9D-FB68D35DDCC6}"/>
              </a:ext>
            </a:extLst>
          </p:cNvPr>
          <p:cNvCxnSpPr/>
          <p:nvPr/>
        </p:nvCxnSpPr>
        <p:spPr>
          <a:xfrm flipH="1">
            <a:off x="611561" y="754851"/>
            <a:ext cx="8325925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6BF32512-D167-4CF5-BB4D-3FCA86469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355099"/>
              </p:ext>
            </p:extLst>
          </p:nvPr>
        </p:nvGraphicFramePr>
        <p:xfrm>
          <a:off x="686714" y="1100923"/>
          <a:ext cx="8250772" cy="4086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396">
                  <a:extLst>
                    <a:ext uri="{9D8B030D-6E8A-4147-A177-3AD203B41FA5}">
                      <a16:colId xmlns:a16="http://schemas.microsoft.com/office/drawing/2014/main" val="3724730654"/>
                    </a:ext>
                  </a:extLst>
                </a:gridCol>
                <a:gridCol w="2880189">
                  <a:extLst>
                    <a:ext uri="{9D8B030D-6E8A-4147-A177-3AD203B41FA5}">
                      <a16:colId xmlns:a16="http://schemas.microsoft.com/office/drawing/2014/main" val="43832207"/>
                    </a:ext>
                  </a:extLst>
                </a:gridCol>
                <a:gridCol w="1233396">
                  <a:extLst>
                    <a:ext uri="{9D8B030D-6E8A-4147-A177-3AD203B41FA5}">
                      <a16:colId xmlns:a16="http://schemas.microsoft.com/office/drawing/2014/main" val="4105032715"/>
                    </a:ext>
                  </a:extLst>
                </a:gridCol>
                <a:gridCol w="714087">
                  <a:extLst>
                    <a:ext uri="{9D8B030D-6E8A-4147-A177-3AD203B41FA5}">
                      <a16:colId xmlns:a16="http://schemas.microsoft.com/office/drawing/2014/main" val="676223238"/>
                    </a:ext>
                  </a:extLst>
                </a:gridCol>
                <a:gridCol w="2189704">
                  <a:extLst>
                    <a:ext uri="{9D8B030D-6E8A-4147-A177-3AD203B41FA5}">
                      <a16:colId xmlns:a16="http://schemas.microsoft.com/office/drawing/2014/main" val="844562643"/>
                    </a:ext>
                  </a:extLst>
                </a:gridCol>
              </a:tblGrid>
              <a:tr h="2424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회사명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사업자 등록번호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158494"/>
                  </a:ext>
                </a:extLst>
              </a:tr>
              <a:tr h="2424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대표자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회사 대표번호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2175517"/>
                  </a:ext>
                </a:extLst>
              </a:tr>
              <a:tr h="2424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주소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031647"/>
                  </a:ext>
                </a:extLst>
              </a:tr>
              <a:tr h="24247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담당자 성명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담당자 연락처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전화번호</a:t>
                      </a:r>
                      <a:endParaRPr lang="en-US" altLang="ko-KR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0418405"/>
                  </a:ext>
                </a:extLst>
              </a:tr>
              <a:tr h="24247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e-mail</a:t>
                      </a:r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2959994"/>
                  </a:ext>
                </a:extLst>
              </a:tr>
              <a:tr h="2424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제안 분야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l" latinLnBrk="1"/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ex) </a:t>
                      </a:r>
                      <a:r>
                        <a:rPr lang="ko-KR" alt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신기술 </a:t>
                      </a:r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욕실 방수</a:t>
                      </a:r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스마트건설 </a:t>
                      </a:r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근로자 안전관제</a:t>
                      </a:r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661299"/>
                  </a:ext>
                </a:extLst>
              </a:tr>
              <a:tr h="2424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제안 제목</a:t>
                      </a: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endParaRPr lang="ko-KR" altLang="en-US" sz="900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131137"/>
                  </a:ext>
                </a:extLst>
              </a:tr>
              <a:tr h="238924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9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제안 소개</a:t>
                      </a:r>
                      <a:endParaRPr lang="en-US" altLang="ko-KR" sz="900" b="1" dirty="0">
                        <a:solidFill>
                          <a:schemeClr val="tx1"/>
                        </a:solidFill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71450" indent="-171450" algn="l" latinLnBrk="1">
                        <a:buFont typeface="Wingdings" panose="05000000000000000000" pitchFamily="2" charset="2"/>
                        <a:buChar char="§"/>
                      </a:pPr>
                      <a:r>
                        <a:rPr lang="ko-KR" alt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제안</a:t>
                      </a:r>
                      <a:r>
                        <a:rPr lang="en-US" altLang="ko-KR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관련 사항을 간략히 기술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983391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0A6F5A8-D3C4-4743-9B5B-1D01F720E97D}"/>
              </a:ext>
            </a:extLst>
          </p:cNvPr>
          <p:cNvSpPr txBox="1"/>
          <p:nvPr/>
        </p:nvSpPr>
        <p:spPr>
          <a:xfrm>
            <a:off x="623807" y="5513157"/>
            <a:ext cx="83789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귀사의 대표자 및 담당자의 개인정보는 당사와 귀사의 원활한 업무진행을 위한 소통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전화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문자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이메일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서비스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목적으로 수집 및 이용합니다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C9749819-0850-4179-B126-95FF0DCA94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120765"/>
              </p:ext>
            </p:extLst>
          </p:nvPr>
        </p:nvGraphicFramePr>
        <p:xfrm>
          <a:off x="697289" y="5741259"/>
          <a:ext cx="6511779" cy="432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0593">
                  <a:extLst>
                    <a:ext uri="{9D8B030D-6E8A-4147-A177-3AD203B41FA5}">
                      <a16:colId xmlns:a16="http://schemas.microsoft.com/office/drawing/2014/main" val="4071992140"/>
                    </a:ext>
                  </a:extLst>
                </a:gridCol>
                <a:gridCol w="2170593">
                  <a:extLst>
                    <a:ext uri="{9D8B030D-6E8A-4147-A177-3AD203B41FA5}">
                      <a16:colId xmlns:a16="http://schemas.microsoft.com/office/drawing/2014/main" val="1802929728"/>
                    </a:ext>
                  </a:extLst>
                </a:gridCol>
                <a:gridCol w="2170593">
                  <a:extLst>
                    <a:ext uri="{9D8B030D-6E8A-4147-A177-3AD203B41FA5}">
                      <a16:colId xmlns:a16="http://schemas.microsoft.com/office/drawing/2014/main" val="3055238098"/>
                    </a:ext>
                  </a:extLst>
                </a:gridCol>
              </a:tblGrid>
              <a:tr h="144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수집항목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수집목적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보유기간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8815968"/>
                  </a:ext>
                </a:extLst>
              </a:tr>
              <a:tr h="28825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[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대표자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] 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이름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</a:p>
                    <a:p>
                      <a:pPr algn="l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[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담당자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] 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이름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연락처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이메일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공모제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진행을 위한 연락수단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공모제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800" dirty="0" err="1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종료후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r>
                        <a:rPr lang="ko-KR" altLang="en-US" sz="800" dirty="0">
                          <a:solidFill>
                            <a:schemeClr val="tx1"/>
                          </a:solidFill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개월 까지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523007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1611639-1138-4461-926D-96057DCC7D5F}"/>
              </a:ext>
            </a:extLst>
          </p:cNvPr>
          <p:cNvSpPr txBox="1"/>
          <p:nvPr/>
        </p:nvSpPr>
        <p:spPr>
          <a:xfrm>
            <a:off x="611561" y="6503816"/>
            <a:ext cx="83789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u="sng" dirty="0">
                <a:latin typeface="나눔고딕" panose="020D0604000000000000" pitchFamily="50" charset="-127"/>
                <a:ea typeface="나눔고딕" panose="020D0604000000000000" pitchFamily="50" charset="-127"/>
                <a:sym typeface="Wingdings 2" panose="05020102010507070707" pitchFamily="18" charset="2"/>
              </a:rPr>
              <a:t></a:t>
            </a:r>
            <a:r>
              <a:rPr lang="ko-KR" altLang="en-US" sz="900" b="1" u="sng" dirty="0">
                <a:latin typeface="나눔고딕" panose="020D0604000000000000" pitchFamily="50" charset="-127"/>
                <a:ea typeface="나눔고딕" panose="020D0604000000000000" pitchFamily="50" charset="-127"/>
              </a:rPr>
              <a:t> 개인정보 수집 및 이용에 동의합니다</a:t>
            </a:r>
            <a:r>
              <a:rPr lang="en-US" altLang="ko-KR" sz="900" b="1" u="sng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900" b="1" u="sng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900" dirty="0">
              <a:solidFill>
                <a:srgbClr val="C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C4B523-70B3-4F36-96FA-B1F88B28D260}"/>
              </a:ext>
            </a:extLst>
          </p:cNvPr>
          <p:cNvSpPr txBox="1"/>
          <p:nvPr/>
        </p:nvSpPr>
        <p:spPr>
          <a:xfrm>
            <a:off x="546244" y="5287346"/>
            <a:ext cx="83789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Font typeface="Wingdings" panose="05000000000000000000" pitchFamily="2" charset="2"/>
              <a:buChar char="§"/>
            </a:pPr>
            <a:r>
              <a:rPr lang="ko-KR" altLang="en-US" sz="1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개인정보 수집 및 이용</a:t>
            </a:r>
            <a:r>
              <a:rPr lang="en-US" altLang="ko-KR" sz="1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동의</a:t>
            </a:r>
            <a:endParaRPr lang="en-US" altLang="ko-KR" sz="1000" b="1" dirty="0">
              <a:solidFill>
                <a:srgbClr val="C0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68DAA6-1F9A-4B2D-9311-4725365DCD15}"/>
              </a:ext>
            </a:extLst>
          </p:cNvPr>
          <p:cNvSpPr txBox="1"/>
          <p:nvPr/>
        </p:nvSpPr>
        <p:spPr>
          <a:xfrm>
            <a:off x="546244" y="817550"/>
            <a:ext cx="83789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0488" indent="-90488">
              <a:buFont typeface="Wingdings" panose="05000000000000000000" pitchFamily="2" charset="2"/>
              <a:buChar char="§"/>
            </a:pPr>
            <a:r>
              <a:rPr lang="ko-KR" altLang="en-US" sz="10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제안서 기본 정보</a:t>
            </a:r>
            <a:endParaRPr lang="en-US" altLang="ko-KR" sz="10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745546-B48C-4D2F-AF6B-F993E3E1F83D}"/>
              </a:ext>
            </a:extLst>
          </p:cNvPr>
          <p:cNvSpPr txBox="1"/>
          <p:nvPr/>
        </p:nvSpPr>
        <p:spPr>
          <a:xfrm>
            <a:off x="623807" y="6231005"/>
            <a:ext cx="83789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위와 같은 개인정보 수집 및 이용 동의를 거부할 권리가 있으나 동의를 거부할 시 </a:t>
            </a:r>
            <a:r>
              <a:rPr lang="ko-KR" altLang="en-US" sz="80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공모제</a:t>
            </a:r>
            <a:r>
              <a:rPr lang="ko-KR" altLang="en-US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참여가 제한됩니다</a:t>
            </a:r>
            <a:r>
              <a:rPr lang="en-US" altLang="ko-KR" sz="8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2407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125</Words>
  <Application>Microsoft Office PowerPoint</Application>
  <PresentationFormat>화면 슬라이드 쇼(4:3)</PresentationFormat>
  <Paragraphs>27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나눔고딕</vt:lpstr>
      <vt:lpstr>맑은 고딕</vt:lpstr>
      <vt:lpstr>Arial</vt:lpstr>
      <vt:lpstr>Calibri</vt:lpstr>
      <vt:lpstr>Calibri Light</vt:lpstr>
      <vt:lpstr>Wingdings</vt:lpstr>
      <vt:lpstr>Wingdings 2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00006844</dc:creator>
  <cp:lastModifiedBy>00006844</cp:lastModifiedBy>
  <cp:revision>6</cp:revision>
  <cp:lastPrinted>2026-04-23T00:21:30Z</cp:lastPrinted>
  <dcterms:created xsi:type="dcterms:W3CDTF">2026-04-22T23:49:17Z</dcterms:created>
  <dcterms:modified xsi:type="dcterms:W3CDTF">2026-04-23T00:29:45Z</dcterms:modified>
</cp:coreProperties>
</file>